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  <p:sldMasterId id="2147483972" r:id="rId2"/>
  </p:sldMasterIdLst>
  <p:notesMasterIdLst>
    <p:notesMasterId r:id="rId19"/>
  </p:notesMasterIdLst>
  <p:sldIdLst>
    <p:sldId id="256" r:id="rId3"/>
    <p:sldId id="298" r:id="rId4"/>
    <p:sldId id="303" r:id="rId5"/>
    <p:sldId id="292" r:id="rId6"/>
    <p:sldId id="300" r:id="rId7"/>
    <p:sldId id="287" r:id="rId8"/>
    <p:sldId id="294" r:id="rId9"/>
    <p:sldId id="297" r:id="rId10"/>
    <p:sldId id="299" r:id="rId11"/>
    <p:sldId id="302" r:id="rId12"/>
    <p:sldId id="296" r:id="rId13"/>
    <p:sldId id="288" r:id="rId14"/>
    <p:sldId id="301" r:id="rId15"/>
    <p:sldId id="304" r:id="rId16"/>
    <p:sldId id="274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6C2FB94-5F92-435C-86CA-C14348AE3060}">
          <p14:sldIdLst>
            <p14:sldId id="256"/>
            <p14:sldId id="298"/>
            <p14:sldId id="303"/>
            <p14:sldId id="292"/>
            <p14:sldId id="300"/>
            <p14:sldId id="287"/>
            <p14:sldId id="294"/>
            <p14:sldId id="297"/>
            <p14:sldId id="299"/>
            <p14:sldId id="302"/>
            <p14:sldId id="296"/>
            <p14:sldId id="288"/>
            <p14:sldId id="301"/>
            <p14:sldId id="304"/>
            <p14:sldId id="274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>
        <p:scale>
          <a:sx n="66" d="100"/>
          <a:sy n="66" d="100"/>
        </p:scale>
        <p:origin x="-2946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C767D-3E40-4DBC-B957-79530FB5E77D}" type="datetimeFigureOut">
              <a:rPr lang="de-DE" smtClean="0"/>
              <a:pPr/>
              <a:t>24.11.2014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4BCE1-AD5E-41FD-A36C-C7A00450C9D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7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21C6-E578-44D2-AE50-58FC83705CEC}" type="datetime2">
              <a:rPr lang="en-US" smtClean="0"/>
              <a:t>Monday, November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B148-CE81-44E9-883B-6E404D2E7B45}" type="datetime2">
              <a:rPr lang="en-US" smtClean="0"/>
              <a:t>Monday, November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85F-0C66-4121-93A7-B978B17EE260}" type="datetime2">
              <a:rPr lang="en-US" smtClean="0"/>
              <a:t>Monday, November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4D8C-8FF1-4644-876D-D8C283C5EAF1}" type="datetime2">
              <a:rPr lang="en-US" smtClean="0"/>
              <a:t>Monday, November 24, 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Landesjugendhilfeausschuss 27.11.2014, Köln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0EFA-D42D-4864-8B49-F8A66BA4BB9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26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F947-88E1-47BA-BB52-413E73315B7F}" type="datetime2">
              <a:rPr lang="en-US" smtClean="0"/>
              <a:t>Monday, November 24, 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Landesjugendhilfeausschuss 27.11.2014, Köln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0EFA-D42D-4864-8B49-F8A66BA4BB9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601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5A5F-C908-4FAF-A00B-196153AB16A6}" type="datetime2">
              <a:rPr lang="en-US" smtClean="0"/>
              <a:t>Monday, November 24, 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Landesjugendhilfeausschuss 27.11.2014, Köln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0EFA-D42D-4864-8B49-F8A66BA4BB9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183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04ED-4802-4075-902C-D6CB1D1AD7A8}" type="datetime2">
              <a:rPr lang="en-US" smtClean="0"/>
              <a:t>Monday, November 24, 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Landesjugendhilfeausschuss 27.11.2014, Köln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0EFA-D42D-4864-8B49-F8A66BA4BB9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234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CDB4-2857-40C4-814E-46655D8B57B7}" type="datetime2">
              <a:rPr lang="en-US" smtClean="0"/>
              <a:t>Monday, November 24, 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Landesjugendhilfeausschuss 27.11.2014, Köln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0EFA-D42D-4864-8B49-F8A66BA4BB9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3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2AE8-CDE3-4717-A346-5B62103D6E60}" type="datetime2">
              <a:rPr lang="en-US" smtClean="0"/>
              <a:t>Monday, November 24, 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Landesjugendhilfeausschuss 27.11.2014, Köln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0EFA-D42D-4864-8B49-F8A66BA4BB9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373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F0B9-CDDD-4785-A7DE-AA2E1563D75D}" type="datetime2">
              <a:rPr lang="en-US" smtClean="0"/>
              <a:t>Monday, November 24, 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Landesjugendhilfeausschuss 27.11.2014, Köln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0EFA-D42D-4864-8B49-F8A66BA4BB9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833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067C-7A07-43CF-AD96-F94C92F8B03C}" type="datetime2">
              <a:rPr lang="en-US" smtClean="0"/>
              <a:t>Monday, November 24, 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Landesjugendhilfeausschuss 27.11.2014, Köln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0EFA-D42D-4864-8B49-F8A66BA4BB9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21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8BDC-52B8-48DA-9D54-128CE2E9D2FC}" type="datetime2">
              <a:rPr lang="en-US" smtClean="0"/>
              <a:t>Monday, November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58EB-C47E-4628-B6E5-3A576F3A883D}" type="datetime2">
              <a:rPr lang="en-US" smtClean="0"/>
              <a:t>Monday, November 24, 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Landesjugendhilfeausschuss 27.11.2014, Köln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0EFA-D42D-4864-8B49-F8A66BA4BB9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958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E893-348C-43AE-A314-EC7FD67AD84D}" type="datetime2">
              <a:rPr lang="en-US" smtClean="0"/>
              <a:t>Monday, November 24, 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Landesjugendhilfeausschuss 27.11.2014, Köln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0EFA-D42D-4864-8B49-F8A66BA4BB9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435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EEE4-2BDE-4116-A3E5-154DEE23AD4F}" type="datetime2">
              <a:rPr lang="en-US" smtClean="0"/>
              <a:t>Monday, November 24, 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Landesjugendhilfeausschuss 27.11.2014, Köln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0EFA-D42D-4864-8B49-F8A66BA4BB9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3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5922-3A0E-4268-BEFF-186335D4074B}" type="datetime2">
              <a:rPr lang="en-US" smtClean="0"/>
              <a:t>Monday, November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007-4CFA-4E3D-AD17-E13AD8B0C7C9}" type="datetime2">
              <a:rPr lang="en-US" smtClean="0"/>
              <a:t>Monday, November 24,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9B0-D617-4249-92DA-449780151C32}" type="datetime2">
              <a:rPr lang="en-US" smtClean="0"/>
              <a:t>Monday, November 24,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4349-CECE-466C-9621-010CD87118FA}" type="datetime2">
              <a:rPr lang="en-US" smtClean="0"/>
              <a:t>Monday, November 24,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2335-22B7-4F6C-8AF4-90DBED0D80B8}" type="datetime2">
              <a:rPr lang="en-US" smtClean="0"/>
              <a:t>Monday, November 24,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E9C9-61F5-48DE-B863-B4BD8A75EC9B}" type="datetime2">
              <a:rPr lang="en-US" smtClean="0"/>
              <a:t>Monday, November 24,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5495-8488-4318-AE33-27306673D129}" type="datetime2">
              <a:rPr lang="en-US" smtClean="0"/>
              <a:t>Monday, November 24,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56D8036-0931-416B-81F0-938E74F5D990}" type="datetime2">
              <a:rPr lang="en-US" smtClean="0"/>
              <a:t>Monday, November 24,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BB61E-8429-47CA-BB3D-F0C418F2256A}" type="datetime2">
              <a:rPr lang="en-US" smtClean="0"/>
              <a:t>Monday, November 24, 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Landesjugendhilfeausschuss 27.11.2014, Köln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E0EFA-D42D-4864-8B49-F8A66BA4BB9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14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.xml"/><Relationship Id="rId7" Type="http://schemas.openxmlformats.org/officeDocument/2006/relationships/image" Target="../media/image3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 smtClean="0"/>
              <a:t>Inklusive Kindertagespflege im Kontext „Kinder unter drei Jahren mit Behinderung“</a:t>
            </a:r>
            <a:endParaRPr lang="de-DE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198568" cy="2444080"/>
          </a:xfrm>
        </p:spPr>
        <p:txBody>
          <a:bodyPr>
            <a:normAutofit fontScale="77500" lnSpcReduction="20000"/>
          </a:bodyPr>
          <a:lstStyle/>
          <a:p>
            <a:r>
              <a:rPr lang="de-DE" sz="2900" b="1" dirty="0" smtClean="0"/>
              <a:t>Empfehlungen  LVR-Modellprojekte </a:t>
            </a:r>
          </a:p>
          <a:p>
            <a:endParaRPr lang="de-DE" sz="2900" b="1" dirty="0" smtClean="0"/>
          </a:p>
          <a:p>
            <a:r>
              <a:rPr lang="de-DE" sz="2900" b="1" dirty="0" smtClean="0"/>
              <a:t>Netzwerk Kinderbetreuung in Familien, Bonn</a:t>
            </a:r>
          </a:p>
          <a:p>
            <a:r>
              <a:rPr lang="de-DE" sz="2900" b="1" dirty="0" smtClean="0"/>
              <a:t>VAMV NRW e.V., Essen</a:t>
            </a:r>
          </a:p>
          <a:p>
            <a:r>
              <a:rPr lang="de-DE" sz="2900" b="1" dirty="0"/>
              <a:t>w</a:t>
            </a:r>
            <a:r>
              <a:rPr lang="de-DE" sz="2900" b="1" dirty="0" smtClean="0"/>
              <a:t>ir für </a:t>
            </a:r>
            <a:r>
              <a:rPr lang="de-DE" sz="2900" b="1" dirty="0" err="1"/>
              <a:t>p</a:t>
            </a:r>
            <a:r>
              <a:rPr lang="de-DE" sz="2900" b="1" dirty="0" err="1" smtClean="0"/>
              <a:t>änz</a:t>
            </a:r>
            <a:r>
              <a:rPr lang="de-DE" sz="2900" b="1" dirty="0" smtClean="0"/>
              <a:t>, Köln</a:t>
            </a:r>
          </a:p>
          <a:p>
            <a:endParaRPr lang="de-DE" dirty="0"/>
          </a:p>
          <a:p>
            <a:r>
              <a:rPr lang="de-DE" dirty="0" smtClean="0"/>
              <a:t>Gefördert: 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8229"/>
            <a:ext cx="1836008" cy="66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Bild 1" descr="image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74567"/>
            <a:ext cx="1400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24" y="617229"/>
            <a:ext cx="22193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45224"/>
            <a:ext cx="28860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7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318" y="1700808"/>
            <a:ext cx="8712968" cy="663352"/>
          </a:xfrm>
        </p:spPr>
        <p:txBody>
          <a:bodyPr>
            <a:noAutofit/>
          </a:bodyPr>
          <a:lstStyle/>
          <a:p>
            <a:pPr algn="ctr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Kompetenzorientierte Aufbauqualifizierung für Tagespflegepersonen -  Stellschraube für Inklusion von Anfang an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81328"/>
            <a:ext cx="845520" cy="30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Wiemert\Documents\wiemert\Inklusion\LVR-Projekt\VAMV-Logo-NRWkomplet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66" y="6356632"/>
            <a:ext cx="1109472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 1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14092"/>
            <a:ext cx="1008112" cy="3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8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81328"/>
            <a:ext cx="845520" cy="30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Wiemert\Documents\wiemert\Inklusion\LVR-Projekt\VAMV-Logo-NRWkomplet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66" y="6356632"/>
            <a:ext cx="1109472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 1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14092"/>
            <a:ext cx="1008112" cy="3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chtungspfeil 13"/>
          <p:cNvSpPr/>
          <p:nvPr/>
        </p:nvSpPr>
        <p:spPr>
          <a:xfrm>
            <a:off x="971600" y="1310571"/>
            <a:ext cx="8172400" cy="5003521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115616" y="1307338"/>
            <a:ext cx="563368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Erhöhte Landesförderung für die Betreuung von Kindern mit Behinderung in Kindertagespflege setzt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Einstieg  der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Tagespflegeperson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Qualifizierung voraus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/>
              <a:t>Qualifizierungsangebote für inklusive Kindertagespflege kurzfristig schaffen</a:t>
            </a:r>
          </a:p>
          <a:p>
            <a:endParaRPr lang="de-D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/>
              <a:t>Verfahren zur Feststellung der Eignung für inklusive Kindertagespflege  entwickeln und umsetzen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/>
              <a:t>Vertretungsmodelle für inklusive Kindertagespflege etablieren </a:t>
            </a:r>
          </a:p>
          <a:p>
            <a:endParaRPr lang="de-DE" b="1" dirty="0"/>
          </a:p>
        </p:txBody>
      </p:sp>
      <p:sp>
        <p:nvSpPr>
          <p:cNvPr id="9" name="Rechteck 8"/>
          <p:cNvSpPr/>
          <p:nvPr/>
        </p:nvSpPr>
        <p:spPr>
          <a:xfrm>
            <a:off x="539552" y="616623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Herausforderungen für </a:t>
            </a:r>
            <a:r>
              <a:rPr lang="de-DE" sz="2400" b="1" dirty="0" smtClean="0"/>
              <a:t> Kommunen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7308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/>
          <a:lstStyle/>
          <a:p>
            <a:r>
              <a:rPr lang="de-DE" dirty="0" smtClean="0"/>
              <a:t>     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Empfehlung: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81328"/>
            <a:ext cx="845520" cy="30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Wiemert\Documents\wiemert\Inklusion\LVR-Projekt\VAMV-Logo-NRWkomplet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66" y="6356632"/>
            <a:ext cx="1109472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 1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14092"/>
            <a:ext cx="1008112" cy="3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79512" y="1196752"/>
            <a:ext cx="85689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b="1" dirty="0" smtClean="0"/>
              <a:t>Einheitliches Curriculum für Aufbauqualifizierung „Inklusive Kindertagespflege“ als verbindlichen Standard einführen – Qualität!</a:t>
            </a:r>
          </a:p>
          <a:p>
            <a:endParaRPr lang="de-DE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b="1" dirty="0" smtClean="0"/>
              <a:t>Aufbauqualifizierung kostenfrei  für Tagespflegepersonen anbieten und kommunenübergreifend installieren – Ressourcen!</a:t>
            </a:r>
          </a:p>
          <a:p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b="1" dirty="0" smtClean="0"/>
              <a:t>Voraussetzung </a:t>
            </a:r>
            <a:r>
              <a:rPr lang="de-DE" sz="2000" b="1" dirty="0"/>
              <a:t>für Aufbauqualifizierung</a:t>
            </a:r>
            <a:r>
              <a:rPr lang="de-DE" sz="2000" b="1" dirty="0" smtClean="0"/>
              <a:t>:</a:t>
            </a:r>
            <a:r>
              <a:rPr lang="de-DE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1 </a:t>
            </a:r>
            <a:r>
              <a:rPr lang="de-DE" sz="2000" dirty="0"/>
              <a:t>Jahr Tätigkeit als TPP oder Grundqualifizierung TPP + </a:t>
            </a:r>
            <a:r>
              <a:rPr lang="de-DE" sz="2000" dirty="0" err="1" smtClean="0"/>
              <a:t>einschl</a:t>
            </a:r>
            <a:r>
              <a:rPr lang="de-DE" sz="2000" dirty="0" smtClean="0"/>
              <a:t> Berufsausbildung,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Hospitation </a:t>
            </a:r>
            <a:r>
              <a:rPr lang="de-DE" sz="2000" dirty="0"/>
              <a:t>in </a:t>
            </a:r>
            <a:r>
              <a:rPr lang="de-DE" sz="2000" dirty="0" smtClean="0"/>
              <a:t>integrativer Kita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Bereitschaft </a:t>
            </a:r>
            <a:r>
              <a:rPr lang="de-DE" sz="2000" dirty="0"/>
              <a:t>zu enger Kooperation mit </a:t>
            </a:r>
            <a:r>
              <a:rPr lang="de-DE" sz="2000" dirty="0" smtClean="0"/>
              <a:t>Fachberatung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m</a:t>
            </a:r>
            <a:r>
              <a:rPr lang="de-DE" sz="2000" dirty="0" smtClean="0"/>
              <a:t>ind. 100 </a:t>
            </a:r>
            <a:r>
              <a:rPr lang="de-DE" sz="2000" dirty="0" err="1"/>
              <a:t>Ustd</a:t>
            </a:r>
            <a:r>
              <a:rPr lang="de-DE" sz="2000" dirty="0"/>
              <a:t>. sinnvoll; Schwerpunkt auf 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smtClean="0"/>
              <a:t>heilpädagogisches Grundlagenwissen, Selbstreflexion</a:t>
            </a:r>
            <a:r>
              <a:rPr lang="de-DE" sz="2000" dirty="0"/>
              <a:t>, Entwicklungsförderung, Kooperation mit </a:t>
            </a:r>
            <a:r>
              <a:rPr lang="de-DE" sz="2000" dirty="0" smtClean="0"/>
              <a:t>Eltern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DozentInnen</a:t>
            </a:r>
            <a:r>
              <a:rPr lang="de-DE" sz="2000" dirty="0" smtClean="0"/>
              <a:t> </a:t>
            </a:r>
            <a:r>
              <a:rPr lang="de-DE" sz="2000" dirty="0"/>
              <a:t>müssen praxisnah und aktivierend schulen.</a:t>
            </a:r>
          </a:p>
          <a:p>
            <a:endParaRPr lang="de-DE" dirty="0"/>
          </a:p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0" name="Grafik 9" descr="vamv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640"/>
            <a:ext cx="899795" cy="899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9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299" y="415110"/>
            <a:ext cx="8229600" cy="864096"/>
          </a:xfrm>
        </p:spPr>
        <p:txBody>
          <a:bodyPr/>
          <a:lstStyle/>
          <a:p>
            <a:r>
              <a:rPr lang="de-DE" dirty="0" smtClean="0"/>
              <a:t>      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Empfehlung: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81328"/>
            <a:ext cx="845520" cy="30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Wiemert\Documents\wiemert\Inklusion\LVR-Projekt\VAMV-Logo-NRWkomplet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66" y="6356632"/>
            <a:ext cx="1109472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 1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14092"/>
            <a:ext cx="1008112" cy="3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08247" y="1269581"/>
            <a:ext cx="86409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Flankierende Maßnahmen </a:t>
            </a:r>
            <a:r>
              <a:rPr lang="de-DE" sz="2400" b="1" dirty="0"/>
              <a:t>zur praxisbegleitenden </a:t>
            </a:r>
            <a:r>
              <a:rPr lang="de-DE" sz="2400" b="1" dirty="0" smtClean="0"/>
              <a:t>Aufbauqualifizierung</a:t>
            </a:r>
          </a:p>
          <a:p>
            <a:endParaRPr lang="de-DE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b="1" dirty="0" smtClean="0"/>
              <a:t>Qualifizierung der Fachberatung</a:t>
            </a: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Schwerpunkt: heilpädagogisches Grundlagenwissen, Beratung </a:t>
            </a:r>
            <a:r>
              <a:rPr lang="de-DE" sz="2000" dirty="0" smtClean="0"/>
              <a:t>und Begleitung der </a:t>
            </a:r>
            <a:r>
              <a:rPr lang="de-DE" sz="2000" dirty="0" smtClean="0"/>
              <a:t>Tagespflegepersonen, Beratung </a:t>
            </a:r>
            <a:r>
              <a:rPr lang="de-DE" sz="2000" dirty="0" smtClean="0"/>
              <a:t>und Begleitung der Eltern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b="1" dirty="0" smtClean="0"/>
              <a:t>Vernetzung mit Frühförderung</a:t>
            </a:r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Einbindung der inklusiven Kindertagespflege in Frühfördernetzwerk, Netzwerk frühe Hilfen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regelmäßiger Austausch zwischen TPP, Fachberatung und Fachkräfte der Frühförderung, Integrative Kindertageseinrichtungen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einzelfallbezogene fachlich qualifizierte Beratung und Unterstützung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Beirat für inklusive Kindertagespflege installieren</a:t>
            </a:r>
          </a:p>
          <a:p>
            <a:endParaRPr lang="de-DE" sz="2400" b="1" dirty="0"/>
          </a:p>
        </p:txBody>
      </p:sp>
      <p:pic>
        <p:nvPicPr>
          <p:cNvPr id="9" name="Grafik 8" descr="vamv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7" y="379410"/>
            <a:ext cx="899795" cy="899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19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299" y="415110"/>
            <a:ext cx="8229600" cy="864096"/>
          </a:xfrm>
        </p:spPr>
        <p:txBody>
          <a:bodyPr/>
          <a:lstStyle/>
          <a:p>
            <a:r>
              <a:rPr lang="de-DE" dirty="0" smtClean="0"/>
              <a:t>      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Empfehlung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81328"/>
            <a:ext cx="845520" cy="30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Wiemert\Documents\wiemert\Inklusion\LVR-Projekt\VAMV-Logo-NRWkomplet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66" y="6356632"/>
            <a:ext cx="1109472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 1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14092"/>
            <a:ext cx="1008112" cy="3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8064" y="1688144"/>
            <a:ext cx="88244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800" b="1" dirty="0" smtClean="0"/>
              <a:t>Qualifizierung für Tagespflegepersonen und Fachberatung  muss durch förderliche strukturelle Rahmenbedingungen und entsprechende Ressourcenausstattung gestützt werden – Nachhaltigkeit!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b="1" dirty="0"/>
          </a:p>
        </p:txBody>
      </p:sp>
      <p:pic>
        <p:nvPicPr>
          <p:cNvPr id="9" name="Grafik 8" descr="vamv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7" y="379410"/>
            <a:ext cx="899795" cy="899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01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70C0"/>
                </a:solidFill>
              </a:rPr>
              <a:t>Fazit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Kindertagespflege birgt großes Potenzial für den gemeinsamen frühen Einstieg in die Betreuung aller Kinder</a:t>
            </a:r>
          </a:p>
          <a:p>
            <a:r>
              <a:rPr lang="de-DE" dirty="0" smtClean="0"/>
              <a:t>Inklusive Kindertagespflege braucht Mut, Standards und erfordert  tragfähige Rahmenbedingungen</a:t>
            </a:r>
          </a:p>
          <a:p>
            <a:r>
              <a:rPr lang="de-DE" dirty="0" smtClean="0"/>
              <a:t>Inklusive Kindertagespflege ist auf die enge </a:t>
            </a:r>
            <a:r>
              <a:rPr lang="de-DE" dirty="0"/>
              <a:t>V</a:t>
            </a:r>
            <a:r>
              <a:rPr lang="de-DE" dirty="0" smtClean="0"/>
              <a:t>ernetzung und Kooperation nicht nur mit den Eltern, sondern auch mit der </a:t>
            </a:r>
            <a:r>
              <a:rPr lang="de-DE" dirty="0"/>
              <a:t>F</a:t>
            </a:r>
            <a:r>
              <a:rPr lang="de-DE" dirty="0" smtClean="0"/>
              <a:t>achberatung und Fachkräften aus dem Bereich der Früh- und Gesundheitsförderung angewiesen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18288"/>
            <a:ext cx="7364288" cy="314368"/>
          </a:xfrm>
        </p:spPr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129781"/>
            <a:ext cx="1475110" cy="53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Wiemert\Documents\wiemert\Inklusion\LVR-Projekt\VAMV-Logo-NRWkomplet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985651"/>
            <a:ext cx="2218944" cy="71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Bild 1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51377"/>
            <a:ext cx="1400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0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9512" y="18288"/>
            <a:ext cx="7364288" cy="314368"/>
          </a:xfrm>
        </p:spPr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129781"/>
            <a:ext cx="1475110" cy="53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Wiemert\Documents\wiemert\Inklusion\LVR-Projekt\VAMV-Logo-NRWkomplet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985651"/>
            <a:ext cx="2218944" cy="71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Bild 1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51377"/>
            <a:ext cx="1400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4868" y="1196752"/>
            <a:ext cx="8568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0070C0"/>
                </a:solidFill>
              </a:rPr>
              <a:t>Vielen Dank für Ihre Aufmerksamkeit!</a:t>
            </a:r>
            <a:endParaRPr lang="de-DE" sz="3600" b="1" dirty="0">
              <a:solidFill>
                <a:srgbClr val="0070C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62199" y="3018042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Dr. Heike Wiemert</a:t>
            </a:r>
          </a:p>
          <a:p>
            <a:r>
              <a:rPr lang="de-DE" b="1" dirty="0" smtClean="0"/>
              <a:t>Netzwerk Kinderbetreuung in Familien, Bonn</a:t>
            </a:r>
          </a:p>
          <a:p>
            <a:endParaRPr lang="de-DE" dirty="0" smtClean="0"/>
          </a:p>
          <a:p>
            <a:r>
              <a:rPr lang="de-DE" sz="1600" dirty="0"/>
              <a:t>Handreichung</a:t>
            </a:r>
          </a:p>
          <a:p>
            <a:r>
              <a:rPr lang="de-DE" sz="1600" dirty="0" smtClean="0"/>
              <a:t>Wiemert, Heike/</a:t>
            </a:r>
            <a:r>
              <a:rPr lang="de-DE" sz="1600" dirty="0" err="1" smtClean="0"/>
              <a:t>Heeg,Stefan</a:t>
            </a:r>
            <a:r>
              <a:rPr lang="de-DE" sz="1600" dirty="0" smtClean="0"/>
              <a:t> (2012): „Kindertagespflege </a:t>
            </a:r>
            <a:r>
              <a:rPr lang="de-DE" sz="1600" dirty="0"/>
              <a:t>Tätigkeitsfeld und Betreuungsform mit Potenzial. </a:t>
            </a:r>
            <a:r>
              <a:rPr lang="de-DE" sz="1600" dirty="0" smtClean="0"/>
              <a:t>Ansätze </a:t>
            </a:r>
            <a:r>
              <a:rPr lang="de-DE" sz="1600" dirty="0"/>
              <a:t>einer qualitätsorientierten Weiterentwicklung</a:t>
            </a:r>
            <a:r>
              <a:rPr lang="de-DE" sz="1600" dirty="0" smtClean="0"/>
              <a:t>“ DJI-Verlag, München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 smtClean="0"/>
              <a:t>Wiemert, Heike (2014): Ausdifferenzierung der Kindertagespflege. Ein Professionalisierungspfad?, in: Martina </a:t>
            </a:r>
            <a:r>
              <a:rPr lang="de-DE" sz="1600" dirty="0" err="1"/>
              <a:t>Heitkötter</a:t>
            </a:r>
            <a:r>
              <a:rPr lang="de-DE" sz="1600" dirty="0"/>
              <a:t>/Jana Teske (Hrsg</a:t>
            </a:r>
            <a:r>
              <a:rPr lang="de-DE" sz="1600" dirty="0" smtClean="0"/>
              <a:t>.):  Formenvielfalt </a:t>
            </a:r>
            <a:r>
              <a:rPr lang="de-DE" sz="1600" dirty="0"/>
              <a:t>der Kindertagespflege</a:t>
            </a:r>
            <a:r>
              <a:rPr lang="de-DE" sz="1600" dirty="0" smtClean="0"/>
              <a:t>, </a:t>
            </a:r>
            <a:r>
              <a:rPr lang="de-DE" sz="1600" dirty="0"/>
              <a:t>DJI-Verlag, München </a:t>
            </a:r>
            <a:r>
              <a:rPr lang="de-DE" sz="1600" dirty="0" smtClean="0"/>
              <a:t>2014, S. 123-132</a:t>
            </a:r>
            <a:endParaRPr lang="de-DE" sz="1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10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84976" cy="1008112"/>
          </a:xfrm>
        </p:spPr>
        <p:txBody>
          <a:bodyPr>
            <a:normAutofit fontScale="90000"/>
          </a:bodyPr>
          <a:lstStyle/>
          <a:p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sz="3100" dirty="0" smtClean="0"/>
              <a:t>Indikatoren für empirisch nachweisbare Inklusion  </a:t>
            </a:r>
            <a:br>
              <a:rPr lang="de-DE" sz="3100" dirty="0" smtClean="0"/>
            </a:br>
            <a:r>
              <a:rPr lang="de-DE" sz="3100" dirty="0"/>
              <a:t/>
            </a:r>
            <a:br>
              <a:rPr lang="de-DE" sz="3100" dirty="0"/>
            </a:br>
            <a:endParaRPr lang="de-DE" sz="3100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544" y="2132856"/>
            <a:ext cx="8229600" cy="2952328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 </a:t>
            </a:r>
            <a:r>
              <a:rPr lang="de-DE" b="1" dirty="0" smtClean="0"/>
              <a:t>flächendeckendes inklusives Platzangebot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 Gesamtkinderzahl pro Gruppe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 Verhältnis der Kinder mit und ohne Behinderung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 Qualifikation des Personals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27856"/>
            <a:ext cx="7364288" cy="314368"/>
          </a:xfrm>
        </p:spPr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129781"/>
            <a:ext cx="1475110" cy="53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Wiemert\Documents\wiemert\Inklusion\LVR-Projekt\VAMV-Logo-NRWkomplet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985651"/>
            <a:ext cx="2218944" cy="71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Bild 1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51377"/>
            <a:ext cx="1400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6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1296144"/>
          </a:xfrm>
        </p:spPr>
        <p:txBody>
          <a:bodyPr>
            <a:normAutofit fontScale="90000"/>
          </a:bodyPr>
          <a:lstStyle/>
          <a:p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sz="3100" dirty="0" smtClean="0"/>
              <a:t>Kindertagespflege für Kinder mit Behinderung/ Förderbedarf besonders geeignet</a:t>
            </a:r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sz="3100" dirty="0"/>
              <a:t/>
            </a:r>
            <a:br>
              <a:rPr lang="de-DE" sz="3100" dirty="0"/>
            </a:br>
            <a:endParaRPr lang="de-DE" sz="3100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8864" y="1737179"/>
            <a:ext cx="8640960" cy="424847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de-DE" dirty="0" smtClean="0"/>
              <a:t> </a:t>
            </a:r>
            <a:r>
              <a:rPr lang="de-DE" dirty="0" smtClean="0"/>
              <a:t>kleiner Betreuungsschlüssel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 beziehungsorientiert</a:t>
            </a:r>
            <a:r>
              <a:rPr lang="de-DE" dirty="0"/>
              <a:t>/ Bezugsperson bleibt </a:t>
            </a:r>
            <a:r>
              <a:rPr lang="de-DE" dirty="0" smtClean="0"/>
              <a:t>konstant, keine </a:t>
            </a:r>
            <a:r>
              <a:rPr lang="de-DE" dirty="0"/>
              <a:t>schichtbedingten </a:t>
            </a:r>
            <a:r>
              <a:rPr lang="de-DE" dirty="0" smtClean="0"/>
              <a:t>Wechsel</a:t>
            </a: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 sanfter </a:t>
            </a:r>
            <a:r>
              <a:rPr lang="de-DE" dirty="0"/>
              <a:t>Einstieg in </a:t>
            </a:r>
            <a:r>
              <a:rPr lang="de-DE" dirty="0" smtClean="0"/>
              <a:t>Fremdbetreuung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 individuelle Förderung </a:t>
            </a:r>
          </a:p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Beratung und </a:t>
            </a:r>
            <a:r>
              <a:rPr lang="de-DE" dirty="0"/>
              <a:t>B</a:t>
            </a:r>
            <a:r>
              <a:rPr lang="de-DE" dirty="0" smtClean="0"/>
              <a:t>egleitung der Eltern durch die Fachberatung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 Beratung, Begleitung und Unterstützung der Tagespflege-person durch die Fachberatung 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b="1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27856"/>
            <a:ext cx="7364288" cy="314368"/>
          </a:xfrm>
        </p:spPr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129781"/>
            <a:ext cx="1475110" cy="53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Wiemert\Documents\wiemert\Inklusion\LVR-Projekt\VAMV-Logo-NRWkomplet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985651"/>
            <a:ext cx="2218944" cy="71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Bild 1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51377"/>
            <a:ext cx="1400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1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002" y="620688"/>
            <a:ext cx="8229600" cy="504056"/>
          </a:xfrm>
        </p:spPr>
        <p:txBody>
          <a:bodyPr>
            <a:noAutofit/>
          </a:bodyPr>
          <a:lstStyle/>
          <a:p>
            <a:r>
              <a:rPr lang="de-DE" sz="2400" dirty="0" err="1" smtClean="0"/>
              <a:t>Jara</a:t>
            </a:r>
            <a:r>
              <a:rPr lang="de-DE" sz="2400" dirty="0" smtClean="0"/>
              <a:t>, 16 Monate, ein Mädchen mit Down Syndrom </a:t>
            </a: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81328"/>
            <a:ext cx="845520" cy="30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Wiemert\Documents\wiemert\Inklusion\LVR-Projekt\VAMV-Logo-NRWkomplett_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66" y="6356632"/>
            <a:ext cx="1109472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 1" descr="image0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14092"/>
            <a:ext cx="1008112" cy="3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339752" y="30689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Film</a:t>
            </a:r>
            <a:endParaRPr lang="de-DE" b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3" name="ShockwaveFlash1" r:id="rId2" imgW="6984648" imgH="5238095"/>
        </mc:Choice>
        <mc:Fallback>
          <p:control name="ShockwaveFlash1" r:id="rId2" imgW="6984648" imgH="5238095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1550" y="1052513"/>
                  <a:ext cx="6985000" cy="5238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923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310" y="260648"/>
            <a:ext cx="8856984" cy="864096"/>
          </a:xfrm>
        </p:spPr>
        <p:txBody>
          <a:bodyPr>
            <a:normAutofit/>
          </a:bodyPr>
          <a:lstStyle/>
          <a:p>
            <a:r>
              <a:rPr lang="de-DE" sz="2800" dirty="0" err="1" smtClean="0"/>
              <a:t>Qualifiaktionsniveau</a:t>
            </a:r>
            <a:r>
              <a:rPr lang="de-DE" sz="2800" dirty="0" smtClean="0"/>
              <a:t> von Tagespflegepersonen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81328"/>
            <a:ext cx="845520" cy="30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Wiemert\Documents\wiemert\Inklusion\LVR-Projekt\VAMV-Logo-NRWkomplet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66" y="6356632"/>
            <a:ext cx="1109472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 1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14092"/>
            <a:ext cx="1008112" cy="3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813968"/>
              </p:ext>
            </p:extLst>
          </p:nvPr>
        </p:nvGraphicFramePr>
        <p:xfrm>
          <a:off x="107571" y="3789040"/>
          <a:ext cx="8771159" cy="2001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461"/>
                <a:gridCol w="4126160"/>
                <a:gridCol w="2578538"/>
              </a:tblGrid>
              <a:tr h="2001251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sz="2800" dirty="0" smtClean="0"/>
                    </a:p>
                    <a:p>
                      <a:r>
                        <a:rPr lang="de-DE" sz="2800" dirty="0" smtClean="0"/>
                        <a:t>NRW</a:t>
                      </a:r>
                      <a:endParaRPr lang="de-DE" sz="2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dirty="0" smtClean="0"/>
                    </a:p>
                    <a:p>
                      <a:endParaRPr lang="de-DE" sz="2000" dirty="0" smtClean="0"/>
                    </a:p>
                    <a:p>
                      <a:r>
                        <a:rPr lang="de-DE" sz="2000" dirty="0" smtClean="0"/>
                        <a:t>13.235 </a:t>
                      </a:r>
                      <a:r>
                        <a:rPr lang="de-DE" sz="2000" dirty="0" smtClean="0"/>
                        <a:t>Tagespflegepersonen</a:t>
                      </a:r>
                    </a:p>
                    <a:p>
                      <a:endParaRPr lang="de-DE" sz="2000" dirty="0" smtClean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dirty="0" smtClean="0"/>
                    </a:p>
                    <a:p>
                      <a:r>
                        <a:rPr lang="de-DE" sz="2000" dirty="0" smtClean="0"/>
                        <a:t>87,1</a:t>
                      </a:r>
                      <a:r>
                        <a:rPr lang="de-DE" sz="2000" baseline="0" dirty="0" smtClean="0"/>
                        <a:t> %  abgeschlossener Qualifizierungskurs</a:t>
                      </a:r>
                    </a:p>
                    <a:p>
                      <a:r>
                        <a:rPr lang="de-DE" sz="2000" baseline="0" dirty="0" smtClean="0"/>
                        <a:t>KTP </a:t>
                      </a:r>
                      <a:endParaRPr lang="de-DE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230379" y="6006315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Quelle: Statistisches Bundesamt; Statistik der Kinder und Jugendhilfe 2014</a:t>
            </a:r>
            <a:endParaRPr lang="de-DE" sz="1400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850905"/>
              </p:ext>
            </p:extLst>
          </p:nvPr>
        </p:nvGraphicFramePr>
        <p:xfrm>
          <a:off x="178700" y="1268760"/>
          <a:ext cx="8672310" cy="1846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357"/>
                <a:gridCol w="4104456"/>
                <a:gridCol w="2602497"/>
              </a:tblGrid>
              <a:tr h="1846071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sz="2000" dirty="0" smtClean="0"/>
                    </a:p>
                    <a:p>
                      <a:r>
                        <a:rPr lang="de-DE" sz="2000" dirty="0" smtClean="0"/>
                        <a:t>Deutschland</a:t>
                      </a:r>
                      <a:endParaRPr lang="de-DE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dirty="0" smtClean="0"/>
                    </a:p>
                    <a:p>
                      <a:endParaRPr lang="de-DE" sz="2000" dirty="0" smtClean="0"/>
                    </a:p>
                    <a:p>
                      <a:r>
                        <a:rPr lang="de-DE" sz="2000" dirty="0" smtClean="0"/>
                        <a:t>44.860 </a:t>
                      </a:r>
                      <a:r>
                        <a:rPr lang="de-DE" sz="2000" dirty="0" smtClean="0"/>
                        <a:t>Tagespflegepersonen</a:t>
                      </a:r>
                    </a:p>
                    <a:p>
                      <a:endParaRPr lang="de-DE" sz="2000" dirty="0" smtClean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dirty="0" smtClean="0"/>
                    </a:p>
                    <a:p>
                      <a:r>
                        <a:rPr lang="de-DE" sz="2000" dirty="0" smtClean="0"/>
                        <a:t>89</a:t>
                      </a:r>
                      <a:r>
                        <a:rPr lang="de-DE" sz="2000" baseline="0" dirty="0" smtClean="0"/>
                        <a:t> %  abgeschlossener Qualifizierungskurs</a:t>
                      </a:r>
                    </a:p>
                    <a:p>
                      <a:r>
                        <a:rPr lang="de-DE" sz="2000" baseline="0" dirty="0" smtClean="0"/>
                        <a:t>KTP </a:t>
                      </a:r>
                      <a:endParaRPr lang="de-DE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4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229600" cy="2967608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Qualifizierung für Tagespflegepersonen (DJI-Curriculum/Mindestumfang 160 Std.) bereitet bislang nicht auf das inklusive Arbeiten vor !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81328"/>
            <a:ext cx="845520" cy="30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Wiemert\Documents\wiemert\Inklusion\LVR-Projekt\VAMV-Logo-NRWkomplet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66" y="6356632"/>
            <a:ext cx="1109472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 1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14092"/>
            <a:ext cx="1008112" cy="3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7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318" y="548680"/>
            <a:ext cx="8712968" cy="9906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Anforderungen an die Tagespflegepersonen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81328"/>
            <a:ext cx="845520" cy="30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Wiemert\Documents\wiemert\Inklusion\LVR-Projekt\VAMV-Logo-NRWkomplet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66" y="6356632"/>
            <a:ext cx="1109472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 1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14092"/>
            <a:ext cx="1008112" cy="3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39552" y="1844824"/>
            <a:ext cx="712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Handlungsfelder</a:t>
            </a:r>
          </a:p>
          <a:p>
            <a:endParaRPr lang="de-DE" sz="24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400" b="1" dirty="0" smtClean="0"/>
              <a:t>Kind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400" b="1" dirty="0" smtClean="0"/>
              <a:t>Gruppe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400" b="1" dirty="0" smtClean="0"/>
              <a:t>Eltern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400" b="1" dirty="0" smtClean="0"/>
              <a:t> Vernetzung/</a:t>
            </a:r>
          </a:p>
          <a:p>
            <a:r>
              <a:rPr lang="de-DE" sz="2400" b="1" dirty="0"/>
              <a:t> </a:t>
            </a:r>
            <a:r>
              <a:rPr lang="de-DE" sz="2400" b="1" dirty="0" smtClean="0"/>
              <a:t>    Kooperation institutionelles Umfeld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0598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318" y="548680"/>
            <a:ext cx="8712968" cy="990600"/>
          </a:xfrm>
        </p:spPr>
        <p:txBody>
          <a:bodyPr>
            <a:noAutofit/>
          </a:bodyPr>
          <a:lstStyle/>
          <a:p>
            <a:r>
              <a:rPr lang="de-DE" sz="3200" dirty="0" smtClean="0"/>
              <a:t>Anforderungen an die Tagespflegepersonen/ Kompetenzprofil 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81328"/>
            <a:ext cx="845520" cy="30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Wiemert\Documents\wiemert\Inklusion\LVR-Projekt\VAMV-Logo-NRWkomplet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66" y="6356632"/>
            <a:ext cx="1109472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 1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14092"/>
            <a:ext cx="1008112" cy="3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39552" y="1844824"/>
            <a:ext cx="406325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Handlungsfelder</a:t>
            </a:r>
          </a:p>
          <a:p>
            <a:endParaRPr lang="de-DE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000" b="1" dirty="0" smtClean="0"/>
              <a:t>Kind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0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000" b="1" dirty="0" smtClean="0"/>
              <a:t>Gruppe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0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000" b="1" dirty="0" smtClean="0"/>
              <a:t>Eltern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0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000" b="1" dirty="0" smtClean="0"/>
              <a:t> Vernetzung/</a:t>
            </a:r>
          </a:p>
          <a:p>
            <a:r>
              <a:rPr lang="de-DE" sz="2000" b="1" dirty="0"/>
              <a:t> </a:t>
            </a:r>
            <a:r>
              <a:rPr lang="de-DE" sz="2000" b="1" dirty="0" smtClean="0"/>
              <a:t>    Kooperation </a:t>
            </a:r>
          </a:p>
          <a:p>
            <a:r>
              <a:rPr lang="de-DE" sz="2000" b="1" dirty="0"/>
              <a:t> </a:t>
            </a:r>
            <a:r>
              <a:rPr lang="de-DE" sz="2000" b="1" dirty="0" smtClean="0"/>
              <a:t>    institutionelles </a:t>
            </a:r>
          </a:p>
          <a:p>
            <a:r>
              <a:rPr lang="de-DE" sz="2000" b="1" dirty="0" smtClean="0"/>
              <a:t>     Umfeld</a:t>
            </a:r>
            <a:endParaRPr lang="de-DE" sz="2000" b="1" dirty="0"/>
          </a:p>
        </p:txBody>
      </p:sp>
      <p:sp>
        <p:nvSpPr>
          <p:cNvPr id="16" name="Richtungspfeil 15"/>
          <p:cNvSpPr/>
          <p:nvPr/>
        </p:nvSpPr>
        <p:spPr>
          <a:xfrm>
            <a:off x="3815408" y="2297292"/>
            <a:ext cx="5328592" cy="348716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4211960" y="2420888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Kompetenzprofil „Inklusive Kindertagespflege „</a:t>
            </a:r>
          </a:p>
          <a:p>
            <a:endParaRPr lang="de-DE" dirty="0" smtClean="0"/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Inklusive Kindertagespflege stellt besondere Anforderungen an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Fachkompetenz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(Wissen und Fertigkeiten) und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Personale Kompetenz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(Sozialkompetenz, Selbstkompetenz)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8" name="Geschweifte Klammer rechts 17"/>
          <p:cNvSpPr/>
          <p:nvPr/>
        </p:nvSpPr>
        <p:spPr>
          <a:xfrm>
            <a:off x="3059832" y="1814918"/>
            <a:ext cx="288032" cy="41343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4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533400"/>
            <a:ext cx="8712968" cy="663352"/>
          </a:xfrm>
        </p:spPr>
        <p:txBody>
          <a:bodyPr>
            <a:normAutofit/>
          </a:bodyPr>
          <a:lstStyle/>
          <a:p>
            <a:pPr algn="ctr"/>
            <a:r>
              <a:rPr lang="de-DE" sz="2800" dirty="0" smtClean="0"/>
              <a:t>Kompetenzorientierte Aufbauqualifizierung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Landesjugendhilfeausschuss 27.11.2014, Köln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81328"/>
            <a:ext cx="845520" cy="30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Wiemert\Documents\wiemert\Inklusion\LVR-Projekt\VAMV-Logo-NRWkomplet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66" y="6356632"/>
            <a:ext cx="1109472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 1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14092"/>
            <a:ext cx="1008112" cy="3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1520" y="1268760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Qualifizierung für inklusive Kindertagespflege muss den spezifischen Charakter des Betreuungsangebots im Blick behalten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Qualifizierung muss kompetenzorientiert aufgebaut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Zu berücksichtigen sind Kompetenzen, die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Tagespflegepersonen „persönlich mitbringen“,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sich durch Qualifizierungsmaßnahmen erwerben lassen,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sie durch ihre berufliche Praxis schrittweise aneignen,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sie durch Fachberatung, Kolleg. Praxisberatung, Reflexion und Vernetzung sowie Kooperationsbezüge vertiefen (Kerl-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Wienecke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12.05.2014)</a:t>
            </a:r>
          </a:p>
        </p:txBody>
      </p:sp>
    </p:spTree>
    <p:extLst>
      <p:ext uri="{BB962C8B-B14F-4D97-AF65-F5344CB8AC3E}">
        <p14:creationId xmlns:p14="http://schemas.microsoft.com/office/powerpoint/2010/main" val="5579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FLV_FILE_PATH" val="C:\Users\Wiemert\Documents\wiemert\Inklusion\LJAH\LJHA27.11.2014mit film_pptx\Assets\E Musizieren.mp4"/>
  <p:tag name="MMPROD_MANAGE_ASSETS" val="FALSE"/>
  <p:tag name="MMPROD_IS_H264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Klarhei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672</Words>
  <Application>Microsoft Office PowerPoint</Application>
  <PresentationFormat>Bildschirmpräsentation (4:3)</PresentationFormat>
  <Paragraphs>160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Klarheit</vt:lpstr>
      <vt:lpstr>Benutzerdefiniertes Design</vt:lpstr>
      <vt:lpstr>Inklusive Kindertagespflege im Kontext „Kinder unter drei Jahren mit Behinderung“</vt:lpstr>
      <vt:lpstr> Indikatoren für empirisch nachweisbare Inklusion    </vt:lpstr>
      <vt:lpstr> Kindertagespflege für Kinder mit Behinderung/ Förderbedarf besonders geeignet  </vt:lpstr>
      <vt:lpstr>Jara, 16 Monate, ein Mädchen mit Down Syndrom </vt:lpstr>
      <vt:lpstr>Qualifiaktionsniveau von Tagespflegepersonen</vt:lpstr>
      <vt:lpstr>Qualifizierung für Tagespflegepersonen (DJI-Curriculum/Mindestumfang 160 Std.) bereitet bislang nicht auf das inklusive Arbeiten vor !</vt:lpstr>
      <vt:lpstr>Anforderungen an die Tagespflegepersonen</vt:lpstr>
      <vt:lpstr>Anforderungen an die Tagespflegepersonen/ Kompetenzprofil </vt:lpstr>
      <vt:lpstr>Kompetenzorientierte Aufbauqualifizierung</vt:lpstr>
      <vt:lpstr>   Kompetenzorientierte Aufbauqualifizierung für Tagespflegepersonen -  Stellschraube für Inklusion von Anfang an </vt:lpstr>
      <vt:lpstr>PowerPoint-Präsentation</vt:lpstr>
      <vt:lpstr>     Empfehlung:</vt:lpstr>
      <vt:lpstr>      Empfehlung:</vt:lpstr>
      <vt:lpstr>      Empfehlung:</vt:lpstr>
      <vt:lpstr>Fazit</vt:lpstr>
      <vt:lpstr>PowerPoint-Präsentation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Inklusive Kindertagespflege</dc:title>
  <dc:creator>Wiemert, Heike Dr.</dc:creator>
  <cp:lastModifiedBy>Wiemert, Heike Dr.</cp:lastModifiedBy>
  <cp:revision>142</cp:revision>
  <dcterms:created xsi:type="dcterms:W3CDTF">2013-11-15T11:10:23Z</dcterms:created>
  <dcterms:modified xsi:type="dcterms:W3CDTF">2014-11-24T11:57:15Z</dcterms:modified>
</cp:coreProperties>
</file>